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3EA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A40E6F-28ED-4DD6-9E54-7F18245DF75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6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8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3178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pic>
        <p:nvPicPr>
          <p:cNvPr id="31785" name="Picture 4" descr="my m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357563"/>
            <a:ext cx="2667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7451725" y="6308725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/>
              <a:t>© Vera Castleman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F2555-0BF4-4861-8D25-FFC93F62CD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B7E7F-A2FE-40F1-ACC9-4C0E4BB16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20B856-FA5D-47BC-A36E-FBCB2BC47E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4542-6F7E-4962-AE5C-94863C4D16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C7353-3697-4C59-8F52-2778270491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FA5BE-523B-4C0D-A4D0-632B93907C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6E34D-7C55-4695-9D4F-3C6F593097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F59F5-855A-4BB1-9BD4-A278A8E347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8FBF6-7E8D-435A-8FF6-442FF7089E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B824-D944-4802-AD86-F90ECB2B8E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48853-E455-4CD3-8AA1-5CB29D7030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CD78899-60EB-4723-B9BD-52490DB0873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7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pic>
        <p:nvPicPr>
          <p:cNvPr id="30760" name="Picture 40" descr="my ma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3550" y="5516563"/>
            <a:ext cx="1060450" cy="1117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325" y="471488"/>
            <a:ext cx="6781800" cy="2133600"/>
          </a:xfrm>
        </p:spPr>
        <p:txBody>
          <a:bodyPr/>
          <a:lstStyle/>
          <a:p>
            <a:r>
              <a:rPr lang="en-US" sz="3600" dirty="0" smtClean="0"/>
              <a:t>Queries in a Data Base</a:t>
            </a:r>
            <a:endParaRPr lang="en-US" sz="36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Gr</a:t>
            </a:r>
            <a:r>
              <a:rPr lang="en-US" dirty="0" smtClean="0"/>
              <a:t> 11 and </a:t>
            </a:r>
            <a:r>
              <a:rPr lang="en-US" dirty="0" err="1" smtClean="0"/>
              <a:t>Gr</a:t>
            </a:r>
            <a:r>
              <a:rPr lang="en-US" dirty="0" smtClean="0"/>
              <a:t> 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3500" b="0" dirty="0" smtClean="0"/>
              <a:t>Queries</a:t>
            </a:r>
            <a:endParaRPr lang="en-US" sz="35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function of a query is to extract information from a data base.</a:t>
            </a:r>
          </a:p>
          <a:p>
            <a:pPr marL="0" indent="0">
              <a:buNone/>
            </a:pPr>
            <a:r>
              <a:rPr lang="en-US" dirty="0" smtClean="0"/>
              <a:t>You will seldom have to create a query but you will have to build up on an existing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Typical Query Screen</a:t>
            </a:r>
            <a:endParaRPr lang="en-ZA" dirty="0"/>
          </a:p>
        </p:txBody>
      </p:sp>
      <p:grpSp>
        <p:nvGrpSpPr>
          <p:cNvPr id="21" name="Group 20"/>
          <p:cNvGrpSpPr/>
          <p:nvPr/>
        </p:nvGrpSpPr>
        <p:grpSpPr>
          <a:xfrm>
            <a:off x="428596" y="1643050"/>
            <a:ext cx="4714908" cy="4214842"/>
            <a:chOff x="428596" y="1643050"/>
            <a:chExt cx="4714908" cy="4214842"/>
          </a:xfrm>
        </p:grpSpPr>
        <p:pic>
          <p:nvPicPr>
            <p:cNvPr id="5" name="Picture 2" descr="C:\Users\vera\Dropbox\Screenshots\Screenshot 2017-10-01 12.25.00.png"/>
            <p:cNvPicPr>
              <a:picLocks noChangeAspect="1" noChangeArrowheads="1"/>
            </p:cNvPicPr>
            <p:nvPr/>
          </p:nvPicPr>
          <p:blipFill>
            <a:blip r:embed="rId2"/>
            <a:srcRect b="6349"/>
            <a:stretch>
              <a:fillRect/>
            </a:stretch>
          </p:blipFill>
          <p:spPr bwMode="auto">
            <a:xfrm>
              <a:off x="428596" y="1643050"/>
              <a:ext cx="4027713" cy="4214842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rot="10800000">
              <a:off x="1942387" y="2512716"/>
              <a:ext cx="928694" cy="72878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942519" y="2221203"/>
              <a:ext cx="1672317" cy="1507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Fields in the </a:t>
              </a:r>
            </a:p>
            <a:p>
              <a:r>
                <a:rPr lang="en-ZA" dirty="0" smtClean="0"/>
                <a:t>Table – not all </a:t>
              </a:r>
            </a:p>
            <a:p>
              <a:r>
                <a:rPr lang="en-ZA" dirty="0" smtClean="0"/>
                <a:t>need to be </a:t>
              </a:r>
            </a:p>
            <a:p>
              <a:r>
                <a:rPr lang="en-ZA" dirty="0" smtClean="0"/>
                <a:t>selected for </a:t>
              </a:r>
            </a:p>
            <a:p>
              <a:r>
                <a:rPr lang="en-ZA" dirty="0" smtClean="0"/>
                <a:t>the query</a:t>
              </a:r>
              <a:endParaRPr lang="en-ZA" dirty="0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4500562" y="3857628"/>
              <a:ext cx="642942" cy="1643074"/>
            </a:xfrm>
            <a:prstGeom prst="rightBrace">
              <a:avLst>
                <a:gd name="adj1" fmla="val 8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59051" y="3643314"/>
            <a:ext cx="4013543" cy="1869530"/>
            <a:chOff x="5000628" y="3643314"/>
            <a:chExt cx="4013543" cy="1869530"/>
          </a:xfrm>
        </p:grpSpPr>
        <p:sp>
          <p:nvSpPr>
            <p:cNvPr id="16" name="TextBox 15"/>
            <p:cNvSpPr txBox="1"/>
            <p:nvPr/>
          </p:nvSpPr>
          <p:spPr>
            <a:xfrm>
              <a:off x="5000628" y="3643314"/>
              <a:ext cx="3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Selected fields from TV Shows table</a:t>
              </a:r>
              <a:endParaRPr lang="en-ZA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0628" y="4000504"/>
              <a:ext cx="3643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Can do an ascending or descending sort</a:t>
              </a:r>
              <a:endParaRPr lang="en-ZA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2066" y="4568619"/>
              <a:ext cx="3942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Can choose whether the field will be </a:t>
              </a:r>
            </a:p>
            <a:p>
              <a:r>
                <a:rPr lang="en-ZA" dirty="0" smtClean="0"/>
                <a:t>shown</a:t>
              </a:r>
              <a:endParaRPr lang="en-ZA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2066" y="5143512"/>
              <a:ext cx="3071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/>
                <a:t>Can add Criteria</a:t>
              </a:r>
              <a:endParaRPr lang="en-Z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Criteria</a:t>
            </a:r>
            <a:endParaRPr lang="en-ZA" dirty="0"/>
          </a:p>
        </p:txBody>
      </p:sp>
      <p:pic>
        <p:nvPicPr>
          <p:cNvPr id="3" name="Picture 2" descr="DB002.jpg"/>
          <p:cNvPicPr>
            <a:picLocks noChangeAspect="1"/>
          </p:cNvPicPr>
          <p:nvPr/>
        </p:nvPicPr>
        <p:blipFill>
          <a:blip r:embed="rId2"/>
          <a:srcRect l="23481" t="32292" b="35416"/>
          <a:stretch>
            <a:fillRect/>
          </a:stretch>
        </p:blipFill>
        <p:spPr>
          <a:xfrm>
            <a:off x="714348" y="1643050"/>
            <a:ext cx="7793527" cy="465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543800" cy="1295400"/>
          </a:xfrm>
        </p:spPr>
        <p:txBody>
          <a:bodyPr/>
          <a:lstStyle/>
          <a:p>
            <a:r>
              <a:rPr lang="en-ZA" dirty="0" smtClean="0"/>
              <a:t>Criteria</a:t>
            </a:r>
            <a:endParaRPr lang="en-ZA" dirty="0"/>
          </a:p>
        </p:txBody>
      </p:sp>
      <p:pic>
        <p:nvPicPr>
          <p:cNvPr id="4" name="Picture 2" descr="C:\Users\vera\Dropbox\Screenshots\Screenshot 2017-10-01 12.25.00.png"/>
          <p:cNvPicPr>
            <a:picLocks noChangeAspect="1" noChangeArrowheads="1"/>
          </p:cNvPicPr>
          <p:nvPr/>
        </p:nvPicPr>
        <p:blipFill>
          <a:blip r:embed="rId2"/>
          <a:srcRect t="50794" b="26043"/>
          <a:stretch>
            <a:fillRect/>
          </a:stretch>
        </p:blipFill>
        <p:spPr bwMode="auto">
          <a:xfrm>
            <a:off x="214282" y="1285860"/>
            <a:ext cx="8176404" cy="21162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3571876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A criteria can be simple – one word (e.g. Comedy for Type) in which case only records that fit that word will be shown.</a:t>
            </a:r>
          </a:p>
          <a:p>
            <a:endParaRPr lang="en-ZA" sz="2400" dirty="0" smtClean="0"/>
          </a:p>
          <a:p>
            <a:r>
              <a:rPr lang="en-ZA" sz="2400" dirty="0" smtClean="0"/>
              <a:t>Using the table on the previous screen we can make the criteria tighter. E.g. under type we could use LIKE “C*” this would give us comedy as well as crime shows.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77870"/>
          </a:xfrm>
        </p:spPr>
        <p:txBody>
          <a:bodyPr/>
          <a:lstStyle/>
          <a:p>
            <a:r>
              <a:rPr lang="en-ZA" dirty="0" smtClean="0"/>
              <a:t>Criteria (2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428596" y="3286124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smtClean="0"/>
              <a:t>We can fill in more than one criteria on the criteria line. Any criteria on the criteria line will be viewed as </a:t>
            </a:r>
            <a:r>
              <a:rPr lang="en-ZA" sz="2400" b="1" dirty="0" smtClean="0"/>
              <a:t>AND</a:t>
            </a:r>
            <a:r>
              <a:rPr lang="en-ZA" sz="2400" dirty="0" smtClean="0"/>
              <a:t>. In other words a show has to fulfil both criteria in order to show.</a:t>
            </a:r>
          </a:p>
          <a:p>
            <a:endParaRPr lang="en-ZA" sz="2400" dirty="0" smtClean="0"/>
          </a:p>
          <a:p>
            <a:r>
              <a:rPr lang="en-ZA" sz="2400" dirty="0" smtClean="0"/>
              <a:t>If we fill in a criteria in the </a:t>
            </a:r>
            <a:r>
              <a:rPr lang="en-ZA" sz="2400" b="1" dirty="0" smtClean="0"/>
              <a:t>OR</a:t>
            </a:r>
            <a:r>
              <a:rPr lang="en-ZA" sz="2400" dirty="0" smtClean="0"/>
              <a:t> line records falling into either one will show</a:t>
            </a:r>
            <a:r>
              <a:rPr lang="en-ZA" sz="2400" dirty="0" smtClean="0"/>
              <a:t>.</a:t>
            </a:r>
          </a:p>
          <a:p>
            <a:endParaRPr lang="en-ZA" sz="2400" dirty="0" smtClean="0"/>
          </a:p>
          <a:p>
            <a:r>
              <a:rPr lang="en-ZA" sz="2400" dirty="0" smtClean="0"/>
              <a:t>If we use </a:t>
            </a:r>
            <a:r>
              <a:rPr lang="en-ZA" sz="2400" b="1" dirty="0" smtClean="0"/>
              <a:t>NOT </a:t>
            </a:r>
            <a:r>
              <a:rPr lang="en-ZA" sz="2400" dirty="0" smtClean="0"/>
              <a:t>that criteria will be excluded.</a:t>
            </a:r>
            <a:endParaRPr lang="en-ZA" sz="2400" b="1" dirty="0"/>
          </a:p>
        </p:txBody>
      </p:sp>
      <p:pic>
        <p:nvPicPr>
          <p:cNvPr id="4" name="Picture 2" descr="C:\Users\vera\Dropbox\Screenshots\Screenshot 2017-10-01 12.25.00.png"/>
          <p:cNvPicPr>
            <a:picLocks noChangeAspect="1" noChangeArrowheads="1"/>
          </p:cNvPicPr>
          <p:nvPr/>
        </p:nvPicPr>
        <p:blipFill>
          <a:blip r:embed="rId2"/>
          <a:srcRect t="50794" b="26043"/>
          <a:stretch>
            <a:fillRect/>
          </a:stretch>
        </p:blipFill>
        <p:spPr bwMode="auto">
          <a:xfrm>
            <a:off x="214282" y="1071546"/>
            <a:ext cx="8176404" cy="211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7-10-01 13.01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857760"/>
            <a:ext cx="5153745" cy="1295581"/>
          </a:xfrm>
          <a:prstGeom prst="rect">
            <a:avLst/>
          </a:prstGeom>
        </p:spPr>
      </p:pic>
      <p:pic>
        <p:nvPicPr>
          <p:cNvPr id="4" name="Picture 3" descr="Screenshot 2017-10-01 13.00.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85728"/>
            <a:ext cx="5153745" cy="1295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311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In the first example </a:t>
            </a:r>
            <a:r>
              <a:rPr lang="en-ZA" sz="2400" b="1" dirty="0" smtClean="0"/>
              <a:t>ONLY</a:t>
            </a:r>
            <a:r>
              <a:rPr lang="en-ZA" sz="2400" dirty="0" smtClean="0"/>
              <a:t> </a:t>
            </a:r>
            <a:r>
              <a:rPr lang="en-ZA" sz="2400" dirty="0" smtClean="0">
                <a:solidFill>
                  <a:srgbClr val="FF0000"/>
                </a:solidFill>
              </a:rPr>
              <a:t>comedies</a:t>
            </a:r>
            <a:r>
              <a:rPr lang="en-ZA" sz="2400" dirty="0" smtClean="0"/>
              <a:t> for </a:t>
            </a:r>
            <a:r>
              <a:rPr lang="en-ZA" sz="2400" dirty="0" smtClean="0">
                <a:solidFill>
                  <a:srgbClr val="FF0000"/>
                </a:solidFill>
              </a:rPr>
              <a:t>mature</a:t>
            </a:r>
            <a:r>
              <a:rPr lang="en-ZA" sz="2400" dirty="0" smtClean="0"/>
              <a:t> audiences will be displayed</a:t>
            </a:r>
          </a:p>
          <a:p>
            <a:endParaRPr lang="en-ZA" sz="2400" dirty="0" smtClean="0"/>
          </a:p>
          <a:p>
            <a:endParaRPr lang="en-ZA" sz="2400" dirty="0" smtClean="0"/>
          </a:p>
          <a:p>
            <a:r>
              <a:rPr lang="en-ZA" sz="2400" dirty="0" smtClean="0"/>
              <a:t>In the second example </a:t>
            </a:r>
            <a:r>
              <a:rPr lang="en-ZA" sz="2400" b="1" dirty="0" smtClean="0"/>
              <a:t>ALL</a:t>
            </a:r>
            <a:r>
              <a:rPr lang="en-ZA" sz="2400" dirty="0" smtClean="0"/>
              <a:t> </a:t>
            </a:r>
            <a:r>
              <a:rPr lang="en-ZA" sz="2400" dirty="0" smtClean="0">
                <a:solidFill>
                  <a:srgbClr val="FF0000"/>
                </a:solidFill>
              </a:rPr>
              <a:t>comedies</a:t>
            </a:r>
            <a:r>
              <a:rPr lang="en-ZA" sz="2400" dirty="0" smtClean="0"/>
              <a:t> and </a:t>
            </a:r>
            <a:r>
              <a:rPr lang="en-ZA" sz="2400" b="1" dirty="0" smtClean="0"/>
              <a:t>ALL</a:t>
            </a:r>
            <a:r>
              <a:rPr lang="en-ZA" sz="2400" dirty="0" smtClean="0"/>
              <a:t> shows for </a:t>
            </a:r>
            <a:br>
              <a:rPr lang="en-ZA" sz="2400" dirty="0" smtClean="0"/>
            </a:br>
            <a:r>
              <a:rPr lang="en-ZA" sz="2400" dirty="0" smtClean="0">
                <a:solidFill>
                  <a:srgbClr val="FF0000"/>
                </a:solidFill>
              </a:rPr>
              <a:t>mature</a:t>
            </a:r>
            <a:r>
              <a:rPr lang="en-ZA" sz="2400" dirty="0" smtClean="0"/>
              <a:t> audiences will be displayed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1952512">
            <a:off x="6176715" y="507696"/>
            <a:ext cx="3143272" cy="15716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Grade 12 ONLY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Calculations in Queries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When you are asked to do a calculation in a query you use the next available space:</a:t>
            </a:r>
          </a:p>
          <a:p>
            <a:pPr marL="0" indent="0">
              <a:buNone/>
            </a:pPr>
            <a:r>
              <a:rPr lang="en-ZA" dirty="0" smtClean="0"/>
              <a:t>In this example it is the empty field after </a:t>
            </a:r>
            <a:r>
              <a:rPr lang="en-ZA" b="1" dirty="0" smtClean="0"/>
              <a:t>Type</a:t>
            </a:r>
            <a:endParaRPr lang="en-ZA" b="1" dirty="0"/>
          </a:p>
        </p:txBody>
      </p:sp>
      <p:pic>
        <p:nvPicPr>
          <p:cNvPr id="5" name="Picture 2" descr="C:\Users\vera\Dropbox\Screenshots\Screenshot 2017-10-01 12.25.00.png"/>
          <p:cNvPicPr>
            <a:picLocks noChangeAspect="1" noChangeArrowheads="1"/>
          </p:cNvPicPr>
          <p:nvPr/>
        </p:nvPicPr>
        <p:blipFill>
          <a:blip r:embed="rId2"/>
          <a:srcRect t="50794" b="26043"/>
          <a:stretch>
            <a:fillRect/>
          </a:stretch>
        </p:blipFill>
        <p:spPr bwMode="auto">
          <a:xfrm>
            <a:off x="500034" y="3643314"/>
            <a:ext cx="8176404" cy="211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In this query you are required to calculate the vat payable on each product.</a:t>
            </a:r>
          </a:p>
          <a:p>
            <a:r>
              <a:rPr lang="en-ZA" sz="2000" dirty="0" smtClean="0"/>
              <a:t> </a:t>
            </a:r>
          </a:p>
          <a:p>
            <a:pPr marL="719138" indent="-449263">
              <a:buFont typeface="Wingdings" pitchFamily="2" charset="2"/>
              <a:buChar char="v"/>
            </a:pPr>
            <a:r>
              <a:rPr lang="en-ZA" sz="2000" dirty="0" smtClean="0"/>
              <a:t>The last field in the table is Price. </a:t>
            </a:r>
          </a:p>
          <a:p>
            <a:pPr marL="719138" indent="-449263">
              <a:buFont typeface="Wingdings" pitchFamily="2" charset="2"/>
              <a:buChar char="v"/>
            </a:pPr>
            <a:r>
              <a:rPr lang="en-ZA" sz="2000" dirty="0" smtClean="0"/>
              <a:t>Click in the next space to enter the calculation.</a:t>
            </a:r>
          </a:p>
          <a:p>
            <a:pPr marL="719138" indent="-449263">
              <a:buFont typeface="Wingdings" pitchFamily="2" charset="2"/>
              <a:buChar char="v"/>
            </a:pPr>
            <a:r>
              <a:rPr lang="en-ZA" sz="2000" dirty="0" smtClean="0"/>
              <a:t>The calculation must have a name and refer to the field that will be used and the calculation</a:t>
            </a:r>
          </a:p>
        </p:txBody>
      </p:sp>
      <p:pic>
        <p:nvPicPr>
          <p:cNvPr id="1026" name="Picture 2" descr="C:\Users\vera\Dropbox\Screenshots\Screenshot 2017-10-02 11.33.42.png"/>
          <p:cNvPicPr>
            <a:picLocks noChangeAspect="1" noChangeArrowheads="1"/>
          </p:cNvPicPr>
          <p:nvPr/>
        </p:nvPicPr>
        <p:blipFill>
          <a:blip r:embed="rId2"/>
          <a:srcRect b="35559"/>
          <a:stretch>
            <a:fillRect/>
          </a:stretch>
        </p:blipFill>
        <p:spPr bwMode="auto">
          <a:xfrm>
            <a:off x="785786" y="2500306"/>
            <a:ext cx="6786610" cy="150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4286256"/>
            <a:ext cx="274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VAT:[Price]*0.14</a:t>
            </a:r>
            <a:endParaRPr lang="en-ZA" sz="28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143108" y="4643445"/>
            <a:ext cx="571504" cy="3187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821769" y="4822041"/>
            <a:ext cx="571504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1" idx="1"/>
          </p:cNvCxnSpPr>
          <p:nvPr/>
        </p:nvCxnSpPr>
        <p:spPr>
          <a:xfrm>
            <a:off x="4714876" y="4714884"/>
            <a:ext cx="857256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rot="5400000">
            <a:off x="3591303" y="5147234"/>
            <a:ext cx="691228" cy="157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7224" y="4500570"/>
            <a:ext cx="1287532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The name </a:t>
            </a:r>
            <a:br>
              <a:rPr lang="en-ZA" dirty="0" smtClean="0"/>
            </a:br>
            <a:r>
              <a:rPr lang="en-ZA" dirty="0" smtClean="0"/>
              <a:t>of the </a:t>
            </a:r>
            <a:br>
              <a:rPr lang="en-ZA" dirty="0" smtClean="0"/>
            </a:br>
            <a:r>
              <a:rPr lang="en-ZA" dirty="0" smtClean="0"/>
              <a:t>new field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5286388"/>
            <a:ext cx="889987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Colon</a:t>
            </a:r>
            <a:br>
              <a:rPr lang="en-ZA" dirty="0" smtClean="0"/>
            </a:br>
            <a:r>
              <a:rPr lang="en-ZA" b="1" dirty="0" smtClean="0"/>
              <a:t>NOT</a:t>
            </a:r>
          </a:p>
          <a:p>
            <a:r>
              <a:rPr lang="en-ZA" dirty="0" smtClean="0"/>
              <a:t>Equals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3428992" y="5500702"/>
            <a:ext cx="1928733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The name of the </a:t>
            </a:r>
            <a:br>
              <a:rPr lang="en-ZA" dirty="0" smtClean="0"/>
            </a:br>
            <a:r>
              <a:rPr lang="en-ZA" dirty="0" smtClean="0"/>
              <a:t>field needed for</a:t>
            </a:r>
            <a:br>
              <a:rPr lang="en-ZA" dirty="0" smtClean="0"/>
            </a:br>
            <a:r>
              <a:rPr lang="en-ZA" dirty="0" smtClean="0"/>
              <a:t>the calculation – </a:t>
            </a:r>
            <a:br>
              <a:rPr lang="en-ZA" dirty="0" smtClean="0"/>
            </a:br>
            <a:r>
              <a:rPr lang="en-ZA" dirty="0" smtClean="0"/>
              <a:t>note brackets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5572132" y="4714884"/>
            <a:ext cx="1787669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The Calculation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">
  <a:themeElements>
    <a:clrScheme name="cool cat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E2E3EA"/>
      </a:accent1>
      <a:accent2>
        <a:srgbClr val="669999"/>
      </a:accent2>
      <a:accent3>
        <a:srgbClr val="FFFFFF"/>
      </a:accent3>
      <a:accent4>
        <a:srgbClr val="000000"/>
      </a:accent4>
      <a:accent5>
        <a:srgbClr val="EEEFF3"/>
      </a:accent5>
      <a:accent6>
        <a:srgbClr val="5C8A8A"/>
      </a:accent6>
      <a:hlink>
        <a:srgbClr val="204BB6"/>
      </a:hlink>
      <a:folHlink>
        <a:srgbClr val="F33E0D"/>
      </a:folHlink>
    </a:clrScheme>
    <a:fontScheme name="cool c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 ca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 ca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 cat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E2E3EA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EEFF3"/>
        </a:accent5>
        <a:accent6>
          <a:srgbClr val="5C8A8A"/>
        </a:accent6>
        <a:hlink>
          <a:srgbClr val="204BB6"/>
        </a:hlink>
        <a:folHlink>
          <a:srgbClr val="F33E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</Template>
  <TotalTime>98</TotalTime>
  <Words>347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</vt:lpstr>
      <vt:lpstr>Queries in a Data Base</vt:lpstr>
      <vt:lpstr>Queries</vt:lpstr>
      <vt:lpstr>Typical Query Screen</vt:lpstr>
      <vt:lpstr>Criteria</vt:lpstr>
      <vt:lpstr>Criteria</vt:lpstr>
      <vt:lpstr>Criteria (2)</vt:lpstr>
      <vt:lpstr>Slide 7</vt:lpstr>
      <vt:lpstr>Calculations in Queries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Queries in a Data Base</dc:title>
  <dc:creator>Vera</dc:creator>
  <cp:lastModifiedBy>Vera</cp:lastModifiedBy>
  <cp:revision>11</cp:revision>
  <dcterms:created xsi:type="dcterms:W3CDTF">2017-10-01T10:19:57Z</dcterms:created>
  <dcterms:modified xsi:type="dcterms:W3CDTF">2017-10-02T09:50:30Z</dcterms:modified>
</cp:coreProperties>
</file>